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496"/>
  </p:normalViewPr>
  <p:slideViewPr>
    <p:cSldViewPr snapToGrid="0" snapToObjects="1">
      <p:cViewPr varScale="1">
        <p:scale>
          <a:sx n="53" d="100"/>
          <a:sy n="53" d="100"/>
        </p:scale>
        <p:origin x="166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xmlns=""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4/2/2019</a:t>
            </a:fld>
            <a:endParaRPr lang="en-US"/>
          </a:p>
        </p:txBody>
      </p:sp>
      <p:sp>
        <p:nvSpPr>
          <p:cNvPr id="4" name="Footer Placeholder 3">
            <a:extLst>
              <a:ext uri="{FF2B5EF4-FFF2-40B4-BE49-F238E27FC236}">
                <a16:creationId xmlns:a16="http://schemas.microsoft.com/office/drawing/2014/main" xmlns=""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xmlns=""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extLst>
      <p:ext uri="{BB962C8B-B14F-4D97-AF65-F5344CB8AC3E}">
        <p14:creationId xmlns:p14="http://schemas.microsoft.com/office/powerpoint/2010/main" val="176818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4/2/2019</a:t>
            </a:fld>
            <a:endParaRPr lang="en-US" altLang="x-none"/>
          </a:p>
        </p:txBody>
      </p:sp>
      <p:sp>
        <p:nvSpPr>
          <p:cNvPr id="4" name="Slide Image Placeholder 3">
            <a:extLst>
              <a:ext uri="{FF2B5EF4-FFF2-40B4-BE49-F238E27FC236}">
                <a16:creationId xmlns:a16="http://schemas.microsoft.com/office/drawing/2014/main" xmlns=""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extLst>
      <p:ext uri="{BB962C8B-B14F-4D97-AF65-F5344CB8AC3E}">
        <p14:creationId xmlns:p14="http://schemas.microsoft.com/office/powerpoint/2010/main" val="3888081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xmlns=""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xmlns=""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en-US" altLang="ja-JP">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and Elizabeth Angeli.</a:t>
            </a:r>
          </a:p>
          <a:p>
            <a:pPr eaLnBrk="1" hangingPunct="1">
              <a:spcBef>
                <a:spcPct val="0"/>
              </a:spcBef>
            </a:pPr>
            <a:r>
              <a:rPr lang="en-US" altLang="en-US">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xmlns=""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extLst>
      <p:ext uri="{BB962C8B-B14F-4D97-AF65-F5344CB8AC3E}">
        <p14:creationId xmlns:p14="http://schemas.microsoft.com/office/powerpoint/2010/main" val="7704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xmlns=""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xmlns=""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xmlns=""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18704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xmlns=""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xmlns=""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ea typeface="ＭＳ Ｐゴシック" panose="020B0600070205080204" pitchFamily="34" charset="-128"/>
              </a:rPr>
              <a:t>Books</a:t>
            </a:r>
          </a:p>
          <a:p>
            <a:pPr lvl="2" eaLnBrk="1" hangingPunct="1">
              <a:spcBef>
                <a:spcPct val="0"/>
              </a:spcBef>
            </a:pPr>
            <a:r>
              <a:rPr lang="en-US" altLang="en-US">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xmlns=""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extLst>
      <p:ext uri="{BB962C8B-B14F-4D97-AF65-F5344CB8AC3E}">
        <p14:creationId xmlns:p14="http://schemas.microsoft.com/office/powerpoint/2010/main" val="163016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xmlns=""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xmlns=""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xmlns=""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1937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xmlns=""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xmlns=""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2485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xmlns=""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xmlns=""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xmlns=""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018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xmlns=""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xmlns=""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ea typeface="ＭＳ Ｐゴシック" panose="020B0600070205080204" pitchFamily="34" charset="-128"/>
              </a:rPr>
              <a:t>See comments from previous slide.</a:t>
            </a: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xmlns=""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24693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xmlns=""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xmlns=""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ea typeface="ＭＳ Ｐゴシック" panose="020B0600070205080204" pitchFamily="34" charset="-128"/>
              </a:rPr>
              <a:t>See comments from previous slide.</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xmlns=""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67045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xmlns=""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xmlns=""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057900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xmlns=""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xmlns=""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xmlns=""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19387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xmlns=""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xmlns=""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66180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xmlns=""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xmlns=""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xmlns=""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extLst>
      <p:ext uri="{BB962C8B-B14F-4D97-AF65-F5344CB8AC3E}">
        <p14:creationId xmlns:p14="http://schemas.microsoft.com/office/powerpoint/2010/main" val="98744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xmlns=""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xmlns=""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xmlns=""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89569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xmlns=""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xmlns=""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xmlns=""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29216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xmlns=""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xmlns=""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xmlns=""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extLst>
      <p:ext uri="{BB962C8B-B14F-4D97-AF65-F5344CB8AC3E}">
        <p14:creationId xmlns:p14="http://schemas.microsoft.com/office/powerpoint/2010/main" val="1868891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xmlns=""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xmlns=""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xmlns=""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extLst>
      <p:ext uri="{BB962C8B-B14F-4D97-AF65-F5344CB8AC3E}">
        <p14:creationId xmlns:p14="http://schemas.microsoft.com/office/powerpoint/2010/main" val="58376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xmlns=""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xmlns=""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xmlns=""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extLst>
      <p:ext uri="{BB962C8B-B14F-4D97-AF65-F5344CB8AC3E}">
        <p14:creationId xmlns:p14="http://schemas.microsoft.com/office/powerpoint/2010/main" val="2449618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xmlns=""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xmlns=""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xmlns=""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832477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xmlns=""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xmlns=""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xmlns=""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84098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xmlns=""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xmlns=""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xmlns=""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962998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xmlns=""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xmlns=""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xmlns=""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278865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xmlns=""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xmlns=""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xmlns=""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extLst>
      <p:ext uri="{BB962C8B-B14F-4D97-AF65-F5344CB8AC3E}">
        <p14:creationId xmlns:p14="http://schemas.microsoft.com/office/powerpoint/2010/main" val="320427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xmlns=""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xmlns=""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extLst>
      <p:ext uri="{BB962C8B-B14F-4D97-AF65-F5344CB8AC3E}">
        <p14:creationId xmlns:p14="http://schemas.microsoft.com/office/powerpoint/2010/main" val="1932909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xmlns=""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xmlns=""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xmlns=""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775335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xmlns=""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xmlns=""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xmlns=""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extLst>
      <p:ext uri="{BB962C8B-B14F-4D97-AF65-F5344CB8AC3E}">
        <p14:creationId xmlns:p14="http://schemas.microsoft.com/office/powerpoint/2010/main" val="819072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xmlns=""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xmlns=""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xmlns=""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083248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xmlns=""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xmlns=""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ea typeface="ＭＳ Ｐゴシック" panose="020B0600070205080204" pitchFamily="34" charset="-128"/>
              </a:rPr>
              <a:t>In the first example, “Toward Metareading” is the title of an essay, and The </a:t>
            </a:r>
            <a:r>
              <a:rPr lang="en-US" altLang="en-US" i="1">
                <a:ea typeface="ＭＳ Ｐゴシック" panose="020B0600070205080204" pitchFamily="34" charset="-128"/>
              </a:rPr>
              <a:t>Future of the Book i</a:t>
            </a:r>
            <a:r>
              <a:rPr lang="en-US" altLang="en-US">
                <a:ea typeface="ＭＳ Ｐゴシック" panose="020B0600070205080204" pitchFamily="34" charset="-128"/>
              </a:rPr>
              <a:t>s the title of the edited collection in which the essay appears.</a:t>
            </a:r>
          </a:p>
          <a:p>
            <a:pPr eaLnBrk="1" hangingPunct="1">
              <a:spcBef>
                <a:spcPct val="0"/>
              </a:spcBef>
            </a:pPr>
            <a:r>
              <a:rPr lang="en-US" altLang="en-US">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a:ea typeface="ＭＳ Ｐゴシック" panose="020B0600070205080204" pitchFamily="34" charset="-128"/>
              </a:rPr>
              <a:t>The container may also be a television series, which is made up of episodes.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xmlns=""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795385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xmlns=""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xmlns=""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xmlns=""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63302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xmlns=""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xmlns=""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xmlns=""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02759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xmlns=""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xmlns=""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xmlns=""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extLst>
      <p:ext uri="{BB962C8B-B14F-4D97-AF65-F5344CB8AC3E}">
        <p14:creationId xmlns:p14="http://schemas.microsoft.com/office/powerpoint/2010/main" val="566204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xmlns=""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xmlns=""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xmlns=""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extLst>
      <p:ext uri="{BB962C8B-B14F-4D97-AF65-F5344CB8AC3E}">
        <p14:creationId xmlns:p14="http://schemas.microsoft.com/office/powerpoint/2010/main" val="2065994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xmlns=""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xmlns=""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you’re unsure about which date to use, go with the date of the source’s original publication.</a:t>
            </a:r>
          </a:p>
          <a:p>
            <a:endParaRPr lang="en-US" altLang="en-US">
              <a:ea typeface="ＭＳ Ｐゴシック" panose="020B0600070205080204" pitchFamily="34" charset="-128"/>
            </a:endParaRPr>
          </a:p>
          <a:p>
            <a:r>
              <a:rPr lang="en-US" altLang="en-US">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xmlns=""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758741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xmlns=""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xmlns=""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xmlns=""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extLst>
      <p:ext uri="{BB962C8B-B14F-4D97-AF65-F5344CB8AC3E}">
        <p14:creationId xmlns:p14="http://schemas.microsoft.com/office/powerpoint/2010/main" val="307262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xmlns=""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xmlns=""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
            </a:r>
            <a:br>
              <a:rPr lang="en-US" altLang="en-US">
                <a:latin typeface="Arial" panose="020B0604020202020204" pitchFamily="34" charset="0"/>
                <a:ea typeface="ＭＳ Ｐゴシック" panose="020B0600070205080204" pitchFamily="34" charset="-128"/>
              </a:rPr>
            </a:b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xmlns=""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extLst>
      <p:ext uri="{BB962C8B-B14F-4D97-AF65-F5344CB8AC3E}">
        <p14:creationId xmlns:p14="http://schemas.microsoft.com/office/powerpoint/2010/main" val="2920556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xmlns=""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xmlns=""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xmlns=""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extLst>
      <p:ext uri="{BB962C8B-B14F-4D97-AF65-F5344CB8AC3E}">
        <p14:creationId xmlns:p14="http://schemas.microsoft.com/office/powerpoint/2010/main" val="2014664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xmlns=""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xmlns=""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xmlns=""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extLst>
      <p:ext uri="{BB962C8B-B14F-4D97-AF65-F5344CB8AC3E}">
        <p14:creationId xmlns:p14="http://schemas.microsoft.com/office/powerpoint/2010/main" val="4204703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xmlns=""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xmlns=""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xmlns=""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extLst>
      <p:ext uri="{BB962C8B-B14F-4D97-AF65-F5344CB8AC3E}">
        <p14:creationId xmlns:p14="http://schemas.microsoft.com/office/powerpoint/2010/main" val="367034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xmlns=""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xmlns=""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2016 updates to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xmlns=""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extLst>
      <p:ext uri="{BB962C8B-B14F-4D97-AF65-F5344CB8AC3E}">
        <p14:creationId xmlns:p14="http://schemas.microsoft.com/office/powerpoint/2010/main" val="36790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xmlns=""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xmlns=""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extLst>
      <p:ext uri="{BB962C8B-B14F-4D97-AF65-F5344CB8AC3E}">
        <p14:creationId xmlns:p14="http://schemas.microsoft.com/office/powerpoint/2010/main" val="230198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xmlns=""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xmlns=""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dirty="0">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dirty="0">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dirty="0">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dirty="0">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dirty="0"/>
          </a:p>
        </p:txBody>
      </p:sp>
      <p:sp>
        <p:nvSpPr>
          <p:cNvPr id="28675" name="Slide Number Placeholder 3">
            <a:extLst>
              <a:ext uri="{FF2B5EF4-FFF2-40B4-BE49-F238E27FC236}">
                <a16:creationId xmlns:a16="http://schemas.microsoft.com/office/drawing/2014/main" xmlns=""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extLst>
      <p:ext uri="{BB962C8B-B14F-4D97-AF65-F5344CB8AC3E}">
        <p14:creationId xmlns:p14="http://schemas.microsoft.com/office/powerpoint/2010/main" val="121182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xmlns=""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xmlns=""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xmlns=""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extLst>
      <p:ext uri="{BB962C8B-B14F-4D97-AF65-F5344CB8AC3E}">
        <p14:creationId xmlns:p14="http://schemas.microsoft.com/office/powerpoint/2010/main" val="40541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xmlns=""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xmlns=""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xmlns=""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extLst>
      <p:ext uri="{BB962C8B-B14F-4D97-AF65-F5344CB8AC3E}">
        <p14:creationId xmlns:p14="http://schemas.microsoft.com/office/powerpoint/2010/main" val="181224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4/2/2019</a:t>
            </a:fld>
            <a:endParaRPr lang="en-US" altLang="x-none"/>
          </a:p>
        </p:txBody>
      </p:sp>
      <p:sp>
        <p:nvSpPr>
          <p:cNvPr id="6" name="Footer Placeholder 4">
            <a:extLst>
              <a:ext uri="{FF2B5EF4-FFF2-40B4-BE49-F238E27FC236}">
                <a16:creationId xmlns:a16="http://schemas.microsoft.com/office/drawing/2014/main" xmlns=""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4/2/2019</a:t>
            </a:fld>
            <a:endParaRPr lang="en-US" altLang="x-none"/>
          </a:p>
        </p:txBody>
      </p:sp>
      <p:sp>
        <p:nvSpPr>
          <p:cNvPr id="8" name="Footer Placeholder 4">
            <a:extLst>
              <a:ext uri="{FF2B5EF4-FFF2-40B4-BE49-F238E27FC236}">
                <a16:creationId xmlns:a16="http://schemas.microsoft.com/office/drawing/2014/main" xmlns=""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4/2/2019</a:t>
            </a:fld>
            <a:endParaRPr lang="en-US" altLang="x-none"/>
          </a:p>
        </p:txBody>
      </p:sp>
      <p:sp>
        <p:nvSpPr>
          <p:cNvPr id="4" name="Footer Placeholder 4">
            <a:extLst>
              <a:ext uri="{FF2B5EF4-FFF2-40B4-BE49-F238E27FC236}">
                <a16:creationId xmlns:a16="http://schemas.microsoft.com/office/drawing/2014/main" xmlns=""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4/2/2019</a:t>
            </a:fld>
            <a:endParaRPr lang="en-US" altLang="x-none"/>
          </a:p>
        </p:txBody>
      </p:sp>
      <p:sp>
        <p:nvSpPr>
          <p:cNvPr id="3" name="Footer Placeholder 4">
            <a:extLst>
              <a:ext uri="{FF2B5EF4-FFF2-40B4-BE49-F238E27FC236}">
                <a16:creationId xmlns:a16="http://schemas.microsoft.com/office/drawing/2014/main" xmlns=""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4/2/2019</a:t>
            </a:fld>
            <a:endParaRPr lang="en-US" altLang="x-none"/>
          </a:p>
        </p:txBody>
      </p:sp>
      <p:sp>
        <p:nvSpPr>
          <p:cNvPr id="6" name="Footer Placeholder 4">
            <a:extLst>
              <a:ext uri="{FF2B5EF4-FFF2-40B4-BE49-F238E27FC236}">
                <a16:creationId xmlns:a16="http://schemas.microsoft.com/office/drawing/2014/main" xmlns=""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4/2/2019</a:t>
            </a:fld>
            <a:endParaRPr lang="en-US" altLang="x-none"/>
          </a:p>
        </p:txBody>
      </p:sp>
      <p:sp>
        <p:nvSpPr>
          <p:cNvPr id="6" name="Footer Placeholder 4">
            <a:extLst>
              <a:ext uri="{FF2B5EF4-FFF2-40B4-BE49-F238E27FC236}">
                <a16:creationId xmlns:a16="http://schemas.microsoft.com/office/drawing/2014/main" xmlns=""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4/2/2019</a:t>
            </a:fld>
            <a:endParaRPr lang="en-US" altLang="x-none"/>
          </a:p>
        </p:txBody>
      </p:sp>
      <p:sp>
        <p:nvSpPr>
          <p:cNvPr id="5" name="Footer Placeholder 4">
            <a:extLst>
              <a:ext uri="{FF2B5EF4-FFF2-40B4-BE49-F238E27FC236}">
                <a16:creationId xmlns:a16="http://schemas.microsoft.com/office/drawing/2014/main" xmlns=""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beyonc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theatlantic.com/magazine/archive/2015/01/the-death-of-the-artist-and-the-birth-of-the-creative-entrepreneur/38349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hulu.com/watch/511318"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xmlns=""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xmlns=""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xmlns=""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dirty="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xmlns=""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xmlns=""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xmlns=""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xmlns=""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xmlns=""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xmlns=""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xmlns=""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xmlns=""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xmlns=""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xmlns=""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xmlns=""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xmlns=""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xmlns=""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xmlns=""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xmlns=""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xmlns=""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xmlns=""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xmlns=""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xmlns=""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xmlns=""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xmlns=""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xmlns=""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xmlns=""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xmlns=""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xmlns=""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xmlns=""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xmlns=""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xmlns=""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xmlns=""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xmlns=""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xmlns=""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xmlns=""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xmlns=""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xmlns=""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xmlns=""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xmlns=""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xmlns=""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xmlns=""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xmlns=""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xmlns=""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xmlns=""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xmlns=""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xmlns=""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xmlns=""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xmlns=""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xmlns=""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xmlns=""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xmlns=""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xmlns=""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xmlns=""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xmlns=""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xmlns=""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xmlns=""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xmlns=""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xmlns=""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xmlns=""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xmlns=""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xmlns=""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xmlns=""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xmlns=""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xmlns=""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xmlns=""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xmlns=""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xmlns=""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xmlns=""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xmlns=""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xmlns=""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xmlns=""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xmlns=""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xmlns=""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xmlns=""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xmlns=""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xmlns=""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xmlns=""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xmlns=""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xmlns=""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xmlns=""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xmlns=""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xmlns=""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xmlns=""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xmlns=""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xmlns=""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xmlns=""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xmlns=""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xmlns=""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xmlns=""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xmlns=""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xmlns=""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a:ea typeface="ＭＳ Ｐゴシック"/>
              </a:rPr>
              <a:t>Works in time-based media</a:t>
            </a:r>
          </a:p>
          <a:p>
            <a:pPr eaLnBrk="1" hangingPunct="1">
              <a:lnSpc>
                <a:spcPct val="150000"/>
              </a:lnSpc>
              <a:spcBef>
                <a:spcPct val="0"/>
              </a:spcBef>
              <a:buFontTx/>
              <a:buNone/>
            </a:pPr>
            <a:r>
              <a:rPr lang="en-US" altLang="en-US" sz="2000" i="1" dirty="0">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dirty="0">
                <a:solidFill>
                  <a:srgbClr val="0070C0"/>
                </a:solidFill>
                <a:latin typeface="Optima"/>
                <a:ea typeface="ＭＳ Ｐゴシック"/>
              </a:rPr>
              <a:t>Hush</a:t>
            </a:r>
            <a:r>
              <a:rPr lang="en-US" altLang="en-US" sz="2000" dirty="0">
                <a:solidFill>
                  <a:srgbClr val="0070C0"/>
                </a:solidFill>
                <a:latin typeface="Optima"/>
                <a:ea typeface="ＭＳ Ｐゴシック"/>
              </a:rPr>
              <a:t>”</a:t>
            </a:r>
            <a:r>
              <a:rPr lang="en-US" altLang="ja-JP" sz="2000" dirty="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dirty="0">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dirty="0">
                <a:solidFill>
                  <a:srgbClr val="0070C0"/>
                </a:solidFill>
                <a:latin typeface="Optima"/>
                <a:ea typeface="ＭＳ Ｐゴシック"/>
              </a:rPr>
              <a:t>“Hush.” </a:t>
            </a:r>
            <a:r>
              <a:rPr lang="en-US" altLang="en-US" sz="2000" i="1" dirty="0">
                <a:solidFill>
                  <a:srgbClr val="0070C0"/>
                </a:solidFill>
                <a:latin typeface="Optima"/>
                <a:ea typeface="ＭＳ Ｐゴシック"/>
              </a:rPr>
              <a:t>Buffy the Vampire Slayer</a:t>
            </a:r>
            <a:r>
              <a:rPr lang="en-US" altLang="en-US" sz="2000" dirty="0">
                <a:solidFill>
                  <a:srgbClr val="0070C0"/>
                </a:solidFill>
                <a:latin typeface="Optima"/>
                <a:ea typeface="ＭＳ Ｐゴシック"/>
              </a:rPr>
              <a:t>, created by Joss </a:t>
            </a:r>
            <a:r>
              <a:rPr lang="en-US" altLang="en-US" sz="2000" dirty="0" err="1">
                <a:solidFill>
                  <a:srgbClr val="0070C0"/>
                </a:solidFill>
                <a:latin typeface="Optima"/>
                <a:ea typeface="ＭＳ Ｐゴシック"/>
              </a:rPr>
              <a:t>Whedon</a:t>
            </a:r>
            <a:r>
              <a:rPr lang="en-US" altLang="en-US" sz="2000" dirty="0">
                <a:solidFill>
                  <a:srgbClr val="0070C0"/>
                </a:solidFill>
                <a:latin typeface="Optima"/>
                <a:ea typeface="ＭＳ Ｐゴシック"/>
              </a:rPr>
              <a:t>, performance </a:t>
            </a:r>
            <a:endParaRPr lang="en-US" altLang="en-US" sz="2000" dirty="0">
              <a:solidFill>
                <a:srgbClr val="0070C0"/>
              </a:solidFill>
              <a:latin typeface="Optima" panose="02000503060000020004" pitchFamily="2" charset="0"/>
            </a:endParaRPr>
          </a:p>
          <a:p>
            <a:pPr eaLnBrk="1" hangingPunct="1">
              <a:spcBef>
                <a:spcPct val="0"/>
              </a:spcBef>
              <a:buFontTx/>
              <a:buNone/>
            </a:pPr>
            <a:r>
              <a:rPr lang="en-US" altLang="en-US" sz="2000" dirty="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xmlns=""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xmlns=""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xmlns=""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xmlns=""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xmlns=""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xmlns=""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xmlns=""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xmlns=""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xmlns=""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xmlns=""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xmlns=""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xmlns=""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xmlns=""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xmlns=""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xmlns=""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xmlns=""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xmlns=""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xmlns=""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xmlns=""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xmlns=""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xmlns=""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xmlns=""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xmlns=""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xmlns=""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xmlns=""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xmlns=""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xmlns=""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xmlns=""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xmlns=""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dirty="0">
                <a:solidFill>
                  <a:srgbClr val="000000"/>
                </a:solidFill>
                <a:latin typeface="Optima" charset="0"/>
              </a:rPr>
              <a:t>Use block quotations for three or more lines of poetry.</a:t>
            </a:r>
          </a:p>
          <a:p>
            <a:pPr eaLnBrk="1" hangingPunct="1">
              <a:lnSpc>
                <a:spcPct val="150000"/>
              </a:lnSpc>
              <a:defRPr/>
            </a:pPr>
            <a:endParaRPr lang="en-US" sz="2000" dirty="0">
              <a:latin typeface="Optima" charset="0"/>
            </a:endParaRPr>
          </a:p>
          <a:p>
            <a:pPr marL="457200" indent="-457200" eaLnBrk="1" hangingPunct="1">
              <a:lnSpc>
                <a:spcPct val="150000"/>
              </a:lnSpc>
              <a:buFont typeface="Arial"/>
              <a:buChar char="•"/>
              <a:defRPr/>
            </a:pPr>
            <a:r>
              <a:rPr lang="en-US" sz="2800" dirty="0">
                <a:latin typeface="Optima" charset="0"/>
              </a:rPr>
              <a:t>If the poem is formatted in an unusual way, reproduce the unique formatting as accurately as possible.</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xmlns=""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xmlns=""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xmlns=""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xmlns=""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xmlns=""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dirty="0">
                <a:latin typeface="Optima"/>
                <a:ea typeface="+mn-ea"/>
              </a:rPr>
              <a:t>MLA regulates:</a:t>
            </a:r>
          </a:p>
          <a:p>
            <a:pPr eaLnBrk="1" fontAlgn="auto" hangingPunct="1">
              <a:spcAft>
                <a:spcPts val="0"/>
              </a:spcAft>
              <a:defRPr/>
            </a:pPr>
            <a:endParaRPr lang="en-US" altLang="en-US" sz="1200" dirty="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dirty="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dirty="0">
              <a:latin typeface="Optima"/>
              <a:ea typeface="+mn-ea"/>
              <a:cs typeface="Optima"/>
            </a:endParaRPr>
          </a:p>
        </p:txBody>
      </p:sp>
      <p:sp>
        <p:nvSpPr>
          <p:cNvPr id="19458" name="TextBox 8">
            <a:extLst>
              <a:ext uri="{FF2B5EF4-FFF2-40B4-BE49-F238E27FC236}">
                <a16:creationId xmlns:a16="http://schemas.microsoft.com/office/drawing/2014/main" xmlns=""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xmlns=""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xmlns=""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xmlns=""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xmlns=""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xmlns=""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xmlns=""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xmlns=""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xmlns=""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xmlns=""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xmlns=""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xmlns=""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xmlns=""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xmlns="" id="{52ABC6DB-8BF2-FF46-8DC0-50ACE27F6D76}"/>
              </a:ext>
            </a:extLst>
          </p:cNvPr>
          <p:cNvSpPr txBox="1">
            <a:spLocks noChangeArrowheads="1"/>
          </p:cNvSpPr>
          <p:nvPr/>
        </p:nvSpPr>
        <p:spPr bwMode="auto">
          <a:xfrm>
            <a:off x="536575" y="1971675"/>
            <a:ext cx="8070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Author.</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Begin the entry with the author’s last name, followed by a comma and the rest of the name, as presented in the work. End this element with a period.</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latin typeface="Optima" panose="02000503060000020004" pitchFamily="2" charset="0"/>
              </a:rPr>
              <a:t>Examples:</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a:t>
            </a:r>
          </a:p>
          <a:p>
            <a:pPr>
              <a:spcBef>
                <a:spcPct val="0"/>
              </a:spcBef>
              <a:buFontTx/>
              <a:buNone/>
            </a:pPr>
            <a:r>
              <a:rPr lang="en-US" altLang="en-US" sz="2000">
                <a:solidFill>
                  <a:srgbClr val="5577AE"/>
                </a:solidFill>
                <a:latin typeface="Optima" panose="02000503060000020004" pitchFamily="2" charset="0"/>
              </a:rPr>
              <a:t>     193-200.</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p:txBody>
      </p:sp>
      <p:grpSp>
        <p:nvGrpSpPr>
          <p:cNvPr id="76802" name="Group 8">
            <a:extLst>
              <a:ext uri="{FF2B5EF4-FFF2-40B4-BE49-F238E27FC236}">
                <a16:creationId xmlns:a16="http://schemas.microsoft.com/office/drawing/2014/main" xmlns=""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xmlns=""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xmlns=""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xmlns=""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xmlns="" id="{7ED2B071-7BF7-AB47-934E-C3CDA378C5FB}"/>
              </a:ext>
            </a:extLst>
          </p:cNvPr>
          <p:cNvSpPr txBox="1">
            <a:spLocks noChangeArrowheads="1"/>
          </p:cNvSpPr>
          <p:nvPr/>
        </p:nvSpPr>
        <p:spPr bwMode="auto">
          <a:xfrm>
            <a:off x="474663" y="1958975"/>
            <a:ext cx="8194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a:latin typeface="Optima" panose="02000503060000020004" pitchFamily="2" charset="0"/>
              </a:rPr>
              <a:t>Title of source.</a:t>
            </a:r>
          </a:p>
          <a:p>
            <a:pPr>
              <a:spcBef>
                <a:spcPct val="0"/>
              </a:spcBef>
              <a:buFontTx/>
              <a:buNone/>
            </a:pPr>
            <a:r>
              <a:rPr lang="en-US" altLang="en-US" sz="1800" i="1">
                <a:latin typeface="Optima" panose="02000503060000020004" pitchFamily="2" charset="0"/>
              </a:rPr>
              <a:t>Books and websites should be in italics:</a:t>
            </a:r>
          </a:p>
          <a:p>
            <a:pPr>
              <a:spcBef>
                <a:spcPct val="0"/>
              </a:spcBef>
              <a:buFontTx/>
              <a:buNone/>
            </a:pPr>
            <a:r>
              <a:rPr lang="en-US" altLang="en-US" sz="1800">
                <a:latin typeface="Optima" panose="02000503060000020004" pitchFamily="2" charset="0"/>
              </a:rPr>
              <a:t> </a:t>
            </a:r>
            <a:r>
              <a:rPr lang="en-US" altLang="en-US" sz="1800">
                <a:solidFill>
                  <a:srgbClr val="5577AE"/>
                </a:solidFill>
                <a:latin typeface="Optima" panose="02000503060000020004" pitchFamily="2" charset="0"/>
              </a:rPr>
              <a:t>  </a:t>
            </a:r>
          </a:p>
          <a:p>
            <a:pPr>
              <a:spcBef>
                <a:spcPct val="0"/>
              </a:spcBef>
              <a:buFontTx/>
              <a:buNone/>
            </a:pPr>
            <a:r>
              <a:rPr lang="en-US" altLang="en-US" sz="1800">
                <a:solidFill>
                  <a:srgbClr val="5577AE"/>
                </a:solidFill>
                <a:latin typeface="Optima" panose="02000503060000020004" pitchFamily="2" charset="0"/>
              </a:rPr>
              <a:t>	Hollmichel, Stefanie. </a:t>
            </a:r>
            <a:r>
              <a:rPr lang="en-US" altLang="en-US" sz="1800" i="1">
                <a:solidFill>
                  <a:srgbClr val="5577AE"/>
                </a:solidFill>
                <a:latin typeface="Optima" panose="02000503060000020004" pitchFamily="2" charset="0"/>
              </a:rPr>
              <a:t>So Many Books</a:t>
            </a:r>
            <a:r>
              <a:rPr lang="en-US" altLang="en-US" sz="1800">
                <a:solidFill>
                  <a:srgbClr val="5577AE"/>
                </a:solidFill>
                <a:latin typeface="Optima" panose="02000503060000020004" pitchFamily="2" charset="0"/>
              </a:rPr>
              <a:t>. 2003-13, somanybooksblog.com.</a:t>
            </a:r>
          </a:p>
          <a:p>
            <a:pPr>
              <a:spcBef>
                <a:spcPct val="0"/>
              </a:spcBef>
              <a:buFontTx/>
              <a:buNone/>
            </a:pPr>
            <a:endParaRPr lang="en-US" altLang="en-US" sz="1800">
              <a:solidFill>
                <a:srgbClr val="5577AE"/>
              </a:solidFill>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Linett, Maren Tova. </a:t>
            </a:r>
            <a:r>
              <a:rPr lang="en-US" altLang="en-US" sz="1800" i="1">
                <a:solidFill>
                  <a:srgbClr val="5577AE"/>
                </a:solidFill>
                <a:latin typeface="Optima" panose="02000503060000020004" pitchFamily="2" charset="0"/>
              </a:rPr>
              <a:t>Modernism, Feminism, and Jewishness</a:t>
            </a:r>
            <a:r>
              <a:rPr lang="en-US" altLang="en-US" sz="1800">
                <a:solidFill>
                  <a:srgbClr val="5577AE"/>
                </a:solidFill>
                <a:latin typeface="Optima" panose="02000503060000020004" pitchFamily="2" charset="0"/>
              </a:rPr>
              <a:t>. Cambridge UP, </a:t>
            </a:r>
          </a:p>
          <a:p>
            <a:pPr>
              <a:spcBef>
                <a:spcPct val="0"/>
              </a:spcBef>
              <a:buFontTx/>
              <a:buNone/>
            </a:pPr>
            <a:r>
              <a:rPr lang="en-US" altLang="en-US" sz="1800">
                <a:solidFill>
                  <a:srgbClr val="5577AE"/>
                </a:solidFill>
                <a:latin typeface="Optima" panose="02000503060000020004" pitchFamily="2" charset="0"/>
              </a:rPr>
              <a:t>		2007.</a:t>
            </a:r>
          </a:p>
          <a:p>
            <a:pPr>
              <a:spcBef>
                <a:spcPct val="0"/>
              </a:spcBef>
              <a:buFontTx/>
              <a:buNone/>
            </a:pPr>
            <a:endParaRPr lang="en-US" altLang="en-US" sz="1800">
              <a:latin typeface="Optima" panose="02000503060000020004" pitchFamily="2" charset="0"/>
            </a:endParaRPr>
          </a:p>
          <a:p>
            <a:pPr>
              <a:spcBef>
                <a:spcPct val="0"/>
              </a:spcBef>
              <a:buFontTx/>
              <a:buNone/>
            </a:pPr>
            <a:r>
              <a:rPr lang="en-US" altLang="en-US" sz="1800" i="1">
                <a:latin typeface="Optima" panose="02000503060000020004" pitchFamily="2" charset="0"/>
              </a:rPr>
              <a:t>Periodicals (journal, magazine, newspaper article), television episodes, and songs should be in quotation marks:</a:t>
            </a:r>
          </a:p>
          <a:p>
            <a:pPr>
              <a:spcBef>
                <a:spcPct val="0"/>
              </a:spcBef>
              <a:buFontTx/>
              <a:buNone/>
            </a:pPr>
            <a:r>
              <a:rPr lang="en-US" altLang="en-US" sz="1800">
                <a:latin typeface="Optima" panose="02000503060000020004" pitchFamily="2" charset="0"/>
              </a:rPr>
              <a:t> </a:t>
            </a:r>
            <a:endParaRPr lang="en-US" altLang="en-US" sz="1800">
              <a:solidFill>
                <a:srgbClr val="5577AE"/>
              </a:solidFill>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Beyoncé. “Pretty Hurts.” Beyoncé, Parkwood Entertainment, 2013, 	</a:t>
            </a:r>
            <a:r>
              <a:rPr lang="en-US" altLang="en-US" sz="1800">
                <a:solidFill>
                  <a:srgbClr val="5577AE"/>
                </a:solidFill>
                <a:latin typeface="Optima" panose="02000503060000020004" pitchFamily="2" charset="0"/>
                <a:hlinkClick r:id="rId3"/>
              </a:rPr>
              <a:t>www.beyonce</a:t>
            </a:r>
            <a:r>
              <a:rPr lang="en-US" altLang="en-US" sz="1800">
                <a:solidFill>
                  <a:srgbClr val="5577AE"/>
                </a:solidFill>
                <a:latin typeface="Optima" panose="02000503060000020004" pitchFamily="2" charset="0"/>
              </a:rPr>
              <a:t> .com/album/beyonce/?media_view=songs.</a:t>
            </a:r>
          </a:p>
          <a:p>
            <a:pPr>
              <a:spcBef>
                <a:spcPct val="0"/>
              </a:spcBef>
              <a:buFontTx/>
              <a:buNone/>
            </a:pPr>
            <a:endParaRPr lang="en-US" altLang="en-US" sz="1800">
              <a:latin typeface="Optima" panose="02000503060000020004" pitchFamily="2" charset="0"/>
            </a:endParaRPr>
          </a:p>
          <a:p>
            <a:pPr>
              <a:spcBef>
                <a:spcPct val="0"/>
              </a:spcBef>
              <a:buFontTx/>
              <a:buNone/>
            </a:pPr>
            <a:r>
              <a:rPr lang="en-US" altLang="en-US" sz="1800">
                <a:solidFill>
                  <a:srgbClr val="5577AE"/>
                </a:solidFill>
                <a:latin typeface="Optima" panose="02000503060000020004" pitchFamily="2" charset="0"/>
              </a:rPr>
              <a:t>	Goldman, Anne. “Questions of Transport: Reading Primo Levi Reading  </a:t>
            </a:r>
          </a:p>
          <a:p>
            <a:pPr>
              <a:spcBef>
                <a:spcPct val="0"/>
              </a:spcBef>
              <a:buFontTx/>
              <a:buNone/>
            </a:pPr>
            <a:r>
              <a:rPr lang="en-US" altLang="en-US" sz="1800">
                <a:solidFill>
                  <a:srgbClr val="5577AE"/>
                </a:solidFill>
                <a:latin typeface="Optima" panose="02000503060000020004" pitchFamily="2" charset="0"/>
              </a:rPr>
              <a:t>		Dante.” </a:t>
            </a:r>
            <a:r>
              <a:rPr lang="en-US" altLang="en-US" sz="1800" i="1">
                <a:solidFill>
                  <a:srgbClr val="5577AE"/>
                </a:solidFill>
                <a:latin typeface="Optima" panose="02000503060000020004" pitchFamily="2" charset="0"/>
              </a:rPr>
              <a:t>The Georgia Review</a:t>
            </a:r>
            <a:r>
              <a:rPr lang="en-US" altLang="en-US" sz="1800">
                <a:solidFill>
                  <a:srgbClr val="5577AE"/>
                </a:solidFill>
                <a:latin typeface="Optima" panose="02000503060000020004" pitchFamily="2" charset="0"/>
              </a:rPr>
              <a:t>, vol. 64, no. 1, 2010, pp. 69-88.</a:t>
            </a:r>
          </a:p>
          <a:p>
            <a:pPr eaLnBrk="1" hangingPunct="1">
              <a:lnSpc>
                <a:spcPct val="120000"/>
              </a:lnSpc>
              <a:spcBef>
                <a:spcPct val="0"/>
              </a:spcBef>
              <a:buFontTx/>
              <a:buNone/>
            </a:pPr>
            <a:endParaRPr lang="en-US" altLang="en-US" sz="1600">
              <a:latin typeface="Optima" panose="02000503060000020004" pitchFamily="2" charset="0"/>
            </a:endParaRPr>
          </a:p>
        </p:txBody>
      </p:sp>
      <p:grpSp>
        <p:nvGrpSpPr>
          <p:cNvPr id="78850" name="Group 8">
            <a:extLst>
              <a:ext uri="{FF2B5EF4-FFF2-40B4-BE49-F238E27FC236}">
                <a16:creationId xmlns:a16="http://schemas.microsoft.com/office/drawing/2014/main" xmlns=""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xmlns=""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xmlns="" id="{F253DE4B-F676-6D47-878D-67821BD3C1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xmlns=""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xmlns="" id="{E890E7CF-1B5A-354B-8BDF-6FD49C322ECE}"/>
              </a:ext>
            </a:extLst>
          </p:cNvPr>
          <p:cNvSpPr txBox="1">
            <a:spLocks noChangeArrowheads="1"/>
          </p:cNvSpPr>
          <p:nvPr/>
        </p:nvSpPr>
        <p:spPr bwMode="auto">
          <a:xfrm>
            <a:off x="479425" y="2263775"/>
            <a:ext cx="81851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a:latin typeface="Optima" panose="02000503060000020004" pitchFamily="2" charset="0"/>
              </a:rPr>
              <a:t>Title of container,</a:t>
            </a:r>
          </a:p>
          <a:p>
            <a:pPr eaLnBrk="1" hangingPunct="1">
              <a:lnSpc>
                <a:spcPct val="110000"/>
              </a:lnSpc>
              <a:spcBef>
                <a:spcPct val="0"/>
              </a:spcBef>
              <a:buFontTx/>
              <a:buNone/>
            </a:pPr>
            <a:r>
              <a:rPr lang="en-US" altLang="en-US" sz="1800" i="1">
                <a:latin typeface="Optima" panose="02000503060000020004" pitchFamily="2" charset="0"/>
              </a:rPr>
              <a:t>Examples:</a:t>
            </a:r>
          </a:p>
          <a:p>
            <a:pPr eaLnBrk="1" hangingPunct="1">
              <a:lnSpc>
                <a:spcPct val="110000"/>
              </a:lnSpc>
              <a:spcBef>
                <a:spcPct val="0"/>
              </a:spcBef>
              <a:buFontTx/>
              <a:buNone/>
            </a:pPr>
            <a:endParaRPr lang="en-US" altLang="en-US" sz="1800" i="1">
              <a:latin typeface="Optima" panose="02000503060000020004" pitchFamily="2" charset="0"/>
            </a:endParaRPr>
          </a:p>
          <a:p>
            <a:pPr>
              <a:spcBef>
                <a:spcPct val="0"/>
              </a:spcBef>
              <a:buFontTx/>
              <a:buNone/>
            </a:pPr>
            <a:r>
              <a:rPr lang="en-US" altLang="en-US" sz="2000">
                <a:solidFill>
                  <a:srgbClr val="5577AE"/>
                </a:solidFill>
              </a:rPr>
              <a:t>Bazin, Patrick. “Toward Metareading.” </a:t>
            </a:r>
            <a:r>
              <a:rPr lang="en-US" altLang="en-US" sz="2000" i="1">
                <a:solidFill>
                  <a:srgbClr val="5577AE"/>
                </a:solidFill>
              </a:rPr>
              <a:t>The Future of the Book</a:t>
            </a:r>
            <a:r>
              <a:rPr lang="en-US" altLang="en-US" sz="2000">
                <a:solidFill>
                  <a:srgbClr val="5577AE"/>
                </a:solidFill>
              </a:rPr>
              <a:t>, edited by Geoffrey Nunberg, U of California P, 1996, pp. 153-68.</a:t>
            </a:r>
          </a:p>
          <a:p>
            <a:pPr>
              <a:spcBef>
                <a:spcPct val="0"/>
              </a:spcBef>
              <a:buFontTx/>
              <a:buNone/>
            </a:pPr>
            <a:r>
              <a:rPr lang="en-US" altLang="en-US" sz="2000">
                <a:solidFill>
                  <a:srgbClr val="5577AE"/>
                </a:solidFill>
              </a:rPr>
              <a:t> </a:t>
            </a:r>
          </a:p>
          <a:p>
            <a:pPr>
              <a:spcBef>
                <a:spcPct val="0"/>
              </a:spcBef>
              <a:buFontTx/>
              <a:buNone/>
            </a:pPr>
            <a:r>
              <a:rPr lang="en-US" altLang="en-US" sz="2000">
                <a:solidFill>
                  <a:srgbClr val="5577AE"/>
                </a:solidFill>
              </a:rPr>
              <a:t>Hollmichel, Stefanie. “The Reading Brain: Differences between Digital and Print.” </a:t>
            </a:r>
            <a:r>
              <a:rPr lang="en-US" altLang="en-US" sz="2000" i="1">
                <a:solidFill>
                  <a:srgbClr val="5577AE"/>
                </a:solidFill>
              </a:rPr>
              <a:t>So Many Books</a:t>
            </a:r>
            <a:r>
              <a:rPr lang="en-US" altLang="en-US" sz="2000">
                <a:solidFill>
                  <a:srgbClr val="5577AE"/>
                </a:solidFill>
              </a:rPr>
              <a:t>, 25 Apr. 2013, somanybooksblog.com/2013/04/25/the-reading-brain-differences-between-digital-and-print/.</a:t>
            </a:r>
          </a:p>
          <a:p>
            <a:pPr>
              <a:spcBef>
                <a:spcPct val="0"/>
              </a:spcBef>
              <a:buFontTx/>
              <a:buNone/>
            </a:pPr>
            <a:endParaRPr lang="en-US" altLang="en-US" sz="2000"/>
          </a:p>
          <a:p>
            <a:pPr>
              <a:spcBef>
                <a:spcPct val="0"/>
              </a:spcBef>
              <a:buFontTx/>
              <a:buNone/>
            </a:pPr>
            <a:r>
              <a:rPr lang="en-US" altLang="en-US" sz="2000">
                <a:solidFill>
                  <a:srgbClr val="5577AE"/>
                </a:solidFill>
              </a:rPr>
              <a:t>“Under the Gun.” </a:t>
            </a:r>
            <a:r>
              <a:rPr lang="en-US" altLang="en-US" sz="2000" i="1">
                <a:solidFill>
                  <a:srgbClr val="5577AE"/>
                </a:solidFill>
              </a:rPr>
              <a:t>Pretty Little Liars</a:t>
            </a:r>
            <a:r>
              <a:rPr lang="en-US" altLang="en-US" sz="2000">
                <a:solidFill>
                  <a:srgbClr val="5577AE"/>
                </a:solidFill>
              </a:rPr>
              <a:t>, season 4, episode 6, ABC Family, 	16 July 2013. </a:t>
            </a:r>
            <a:r>
              <a:rPr lang="en-US" altLang="en-US" sz="2000" i="1">
                <a:solidFill>
                  <a:srgbClr val="5577AE"/>
                </a:solidFill>
              </a:rPr>
              <a:t>Hulu</a:t>
            </a:r>
            <a:r>
              <a:rPr lang="en-US" altLang="en-US" sz="2000">
                <a:solidFill>
                  <a:srgbClr val="5577AE"/>
                </a:solidFill>
              </a:rPr>
              <a:t>, hulu.com/watch/511318.</a:t>
            </a:r>
          </a:p>
          <a:p>
            <a:pPr>
              <a:spcBef>
                <a:spcPct val="0"/>
              </a:spcBef>
              <a:buFontTx/>
              <a:buNone/>
            </a:pPr>
            <a:endParaRPr lang="en-US" altLang="en-US" sz="2000"/>
          </a:p>
        </p:txBody>
      </p:sp>
      <p:grpSp>
        <p:nvGrpSpPr>
          <p:cNvPr id="80898" name="Group 8">
            <a:extLst>
              <a:ext uri="{FF2B5EF4-FFF2-40B4-BE49-F238E27FC236}">
                <a16:creationId xmlns:a16="http://schemas.microsoft.com/office/drawing/2014/main" xmlns=""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xmlns=""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xmlns=""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xmlns=""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xmlns="" id="{737DFBAC-139D-794A-9A2B-4F450A265045}"/>
              </a:ext>
            </a:extLst>
          </p:cNvPr>
          <p:cNvSpPr txBox="1">
            <a:spLocks noChangeArrowheads="1"/>
          </p:cNvSpPr>
          <p:nvPr/>
        </p:nvSpPr>
        <p:spPr bwMode="auto">
          <a:xfrm>
            <a:off x="563563" y="2249488"/>
            <a:ext cx="80168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Other contributors,</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600" i="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Chartier, Roger. </a:t>
            </a:r>
            <a:r>
              <a:rPr lang="en-US" altLang="en-US" sz="2000" i="1">
                <a:solidFill>
                  <a:srgbClr val="5577AE"/>
                </a:solidFill>
                <a:latin typeface="Optima" panose="02000503060000020004" pitchFamily="2" charset="0"/>
              </a:rPr>
              <a:t>The Order of Books: Readers, Authors, and Libraries in Europe between the Fourteenth and Eighteenth Centuries</a:t>
            </a:r>
            <a:r>
              <a:rPr lang="en-US" altLang="en-US" sz="2000">
                <a:solidFill>
                  <a:srgbClr val="5577AE"/>
                </a:solidFill>
                <a:latin typeface="Optima" panose="02000503060000020004" pitchFamily="2" charset="0"/>
              </a:rPr>
              <a:t>. Translated by Lydia G. Cochrane, Stanford UP, 1994.</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Woolf, Virginia. </a:t>
            </a:r>
            <a:r>
              <a:rPr lang="en-US" altLang="en-US" sz="2000" i="1">
                <a:solidFill>
                  <a:srgbClr val="5577AE"/>
                </a:solidFill>
                <a:latin typeface="Optima" panose="02000503060000020004" pitchFamily="2" charset="0"/>
              </a:rPr>
              <a:t>Jacob’s Room</a:t>
            </a:r>
            <a:r>
              <a:rPr lang="en-US" altLang="en-US" sz="2000">
                <a:solidFill>
                  <a:srgbClr val="5577AE"/>
                </a:solidFill>
                <a:latin typeface="Optima" panose="02000503060000020004" pitchFamily="2" charset="0"/>
              </a:rPr>
              <a:t>. Annotated and with an introduction by Vara Neverow, Harcourt, Inc., 2008.</a:t>
            </a:r>
          </a:p>
        </p:txBody>
      </p:sp>
      <p:grpSp>
        <p:nvGrpSpPr>
          <p:cNvPr id="82946" name="Group 8">
            <a:extLst>
              <a:ext uri="{FF2B5EF4-FFF2-40B4-BE49-F238E27FC236}">
                <a16:creationId xmlns:a16="http://schemas.microsoft.com/office/drawing/2014/main" xmlns=""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xmlns=""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xmlns=""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xmlns=""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xmlns="" id="{E5F5CC73-D660-0442-A284-74D68852A370}"/>
              </a:ext>
            </a:extLst>
          </p:cNvPr>
          <p:cNvSpPr txBox="1">
            <a:spLocks noChangeArrowheads="1"/>
          </p:cNvSpPr>
          <p:nvPr/>
        </p:nvSpPr>
        <p:spPr bwMode="auto">
          <a:xfrm>
            <a:off x="520700" y="2327275"/>
            <a:ext cx="8102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Version,</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listed as an edition or version of a work, include it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i="1">
                <a:solidFill>
                  <a:srgbClr val="5577AE"/>
                </a:solidFill>
                <a:latin typeface="Optima" panose="02000503060000020004" pitchFamily="2" charset="0"/>
              </a:rPr>
              <a:t>The Bible</a:t>
            </a:r>
            <a:r>
              <a:rPr lang="en-US" altLang="en-US" sz="2000">
                <a:solidFill>
                  <a:srgbClr val="5577AE"/>
                </a:solidFill>
                <a:latin typeface="Optima" panose="02000503060000020004" pitchFamily="2" charset="0"/>
              </a:rPr>
              <a:t>. Authorized King James Version, Oxford UP, 1998.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Newcomb, Horace, editor. </a:t>
            </a:r>
            <a:r>
              <a:rPr lang="en-US" altLang="en-US" sz="2000" i="1">
                <a:solidFill>
                  <a:srgbClr val="5577AE"/>
                </a:solidFill>
                <a:latin typeface="Optima" panose="02000503060000020004" pitchFamily="2" charset="0"/>
              </a:rPr>
              <a:t>Television: The Critical View</a:t>
            </a:r>
            <a:r>
              <a:rPr lang="en-US" altLang="en-US" sz="2000">
                <a:solidFill>
                  <a:srgbClr val="5577AE"/>
                </a:solidFill>
                <a:latin typeface="Optima" panose="02000503060000020004" pitchFamily="2" charset="0"/>
              </a:rPr>
              <a:t>. 7</a:t>
            </a:r>
            <a:r>
              <a:rPr lang="en-US" altLang="en-US" sz="2000" baseline="30000">
                <a:solidFill>
                  <a:srgbClr val="5577AE"/>
                </a:solidFill>
                <a:latin typeface="Optima" panose="02000503060000020004" pitchFamily="2" charset="0"/>
              </a:rPr>
              <a:t>th</a:t>
            </a:r>
            <a:r>
              <a:rPr lang="en-US" altLang="en-US" sz="2000">
                <a:solidFill>
                  <a:srgbClr val="5577AE"/>
                </a:solidFill>
                <a:latin typeface="Optima" panose="02000503060000020004" pitchFamily="2" charset="0"/>
              </a:rPr>
              <a:t> ed., Oxford </a:t>
            </a:r>
          </a:p>
          <a:p>
            <a:pPr>
              <a:spcBef>
                <a:spcPct val="0"/>
              </a:spcBef>
              <a:buFontTx/>
              <a:buNone/>
            </a:pPr>
            <a:r>
              <a:rPr lang="en-US" altLang="en-US" sz="2000">
                <a:solidFill>
                  <a:srgbClr val="5577AE"/>
                </a:solidFill>
                <a:latin typeface="Optima" panose="02000503060000020004" pitchFamily="2" charset="0"/>
              </a:rPr>
              <a:t>	UP, 2007.</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Scott, Ridley, director. </a:t>
            </a:r>
            <a:r>
              <a:rPr lang="en-US" altLang="en-US" sz="2000" i="1">
                <a:solidFill>
                  <a:srgbClr val="5577AE"/>
                </a:solidFill>
                <a:latin typeface="Optima" panose="02000503060000020004" pitchFamily="2" charset="0"/>
              </a:rPr>
              <a:t>Blade Runner</a:t>
            </a:r>
            <a:r>
              <a:rPr lang="en-US" altLang="en-US" sz="2000">
                <a:solidFill>
                  <a:srgbClr val="5577AE"/>
                </a:solidFill>
                <a:latin typeface="Optima" panose="02000503060000020004" pitchFamily="2" charset="0"/>
              </a:rPr>
              <a:t>. 1982. Performance by Harrison </a:t>
            </a:r>
          </a:p>
          <a:p>
            <a:pPr>
              <a:spcBef>
                <a:spcPct val="0"/>
              </a:spcBef>
              <a:buFontTx/>
              <a:buNone/>
            </a:pPr>
            <a:r>
              <a:rPr lang="en-US" altLang="en-US" sz="2000">
                <a:solidFill>
                  <a:srgbClr val="5577AE"/>
                </a:solidFill>
                <a:latin typeface="Optima" panose="02000503060000020004" pitchFamily="2" charset="0"/>
              </a:rPr>
              <a:t>	Ford, director’s cut, Warner Bros., 1992.</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4994" name="Group 8">
            <a:extLst>
              <a:ext uri="{FF2B5EF4-FFF2-40B4-BE49-F238E27FC236}">
                <a16:creationId xmlns:a16="http://schemas.microsoft.com/office/drawing/2014/main" xmlns=""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xmlns=""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xmlns=""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xmlns=""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xmlns="" id="{3B1A1DCE-F2E1-E443-B477-F47B81C0DF5A}"/>
              </a:ext>
            </a:extLst>
          </p:cNvPr>
          <p:cNvSpPr txBox="1">
            <a:spLocks noChangeArrowheads="1"/>
          </p:cNvSpPr>
          <p:nvPr/>
        </p:nvSpPr>
        <p:spPr bwMode="auto">
          <a:xfrm>
            <a:off x="520700" y="1649413"/>
            <a:ext cx="8102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Number,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If a source is part of a numbered sequence, such as a multi-volume book, or journal with both volume and issue numbers, those numbers must be listed in your citation.</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Baron, Naomi S. “Redefining Reading: The Impact of Digital </a:t>
            </a:r>
          </a:p>
          <a:p>
            <a:pPr>
              <a:spcBef>
                <a:spcPct val="0"/>
              </a:spcBef>
              <a:buFontTx/>
              <a:buNone/>
            </a:pPr>
            <a:r>
              <a:rPr lang="en-US" altLang="en-US" sz="2000">
                <a:solidFill>
                  <a:srgbClr val="5577AE"/>
                </a:solidFill>
                <a:latin typeface="Optima" panose="02000503060000020004" pitchFamily="2" charset="0"/>
              </a:rPr>
              <a:t>	Communication Media.” </a:t>
            </a:r>
            <a:r>
              <a:rPr lang="en-US" altLang="en-US" sz="2000" i="1">
                <a:solidFill>
                  <a:srgbClr val="5577AE"/>
                </a:solidFill>
                <a:latin typeface="Optima" panose="02000503060000020004" pitchFamily="2" charset="0"/>
              </a:rPr>
              <a:t>PMLA</a:t>
            </a:r>
            <a:r>
              <a:rPr lang="en-US" altLang="en-US" sz="2000">
                <a:solidFill>
                  <a:srgbClr val="5577AE"/>
                </a:solidFill>
                <a:latin typeface="Optima" panose="02000503060000020004" pitchFamily="2" charset="0"/>
              </a:rPr>
              <a:t>, vol. 128, no. 1, Jan. 2013, pp. 	193-200.</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by Sarah Michelle Gellar, season 4, episode 10, Mutant Enemy, 	1999.</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Wellek, René. </a:t>
            </a:r>
            <a:r>
              <a:rPr lang="en-US" altLang="en-US" sz="2000" i="1">
                <a:solidFill>
                  <a:srgbClr val="5577AE"/>
                </a:solidFill>
                <a:latin typeface="Optima" panose="02000503060000020004" pitchFamily="2" charset="0"/>
              </a:rPr>
              <a:t>A History of Modern Criticism</a:t>
            </a:r>
            <a:r>
              <a:rPr lang="en-US" altLang="en-US" sz="2000">
                <a:solidFill>
                  <a:srgbClr val="5577AE"/>
                </a:solidFill>
                <a:latin typeface="Optima" panose="02000503060000020004" pitchFamily="2" charset="0"/>
              </a:rPr>
              <a:t>, 1750-1950. Vol. 5, Yale 	UP, 1986.</a:t>
            </a: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7042" name="Group 8">
            <a:extLst>
              <a:ext uri="{FF2B5EF4-FFF2-40B4-BE49-F238E27FC236}">
                <a16:creationId xmlns:a16="http://schemas.microsoft.com/office/drawing/2014/main" xmlns=""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xmlns=""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xmlns=""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xmlns=""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xmlns="" id="{20A854C8-4467-2B42-82F2-6CA28FB57459}"/>
              </a:ext>
            </a:extLst>
          </p:cNvPr>
          <p:cNvSpPr txBox="1">
            <a:spLocks noChangeArrowheads="1"/>
          </p:cNvSpPr>
          <p:nvPr/>
        </p:nvSpPr>
        <p:spPr bwMode="auto">
          <a:xfrm>
            <a:off x="520700" y="1716088"/>
            <a:ext cx="8102600"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Publisher,</a:t>
            </a:r>
          </a:p>
          <a:p>
            <a:pPr eaLnBrk="1" hangingPunct="1">
              <a:spcBef>
                <a:spcPct val="0"/>
              </a:spcBef>
              <a:buFontTx/>
              <a:buNone/>
            </a:pPr>
            <a:endParaRPr lang="en-US" altLang="en-US" sz="2400" b="1">
              <a:latin typeface="Optima" panose="02000503060000020004" pitchFamily="2" charset="0"/>
            </a:endParaRPr>
          </a:p>
          <a:p>
            <a:pPr>
              <a:spcBef>
                <a:spcPct val="0"/>
              </a:spcBef>
              <a:buFontTx/>
              <a:buNone/>
            </a:pPr>
            <a:r>
              <a:rPr lang="en-US" altLang="en-US" sz="200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a:solidFill>
                <a:srgbClr val="5577AE"/>
              </a:solidFill>
              <a:latin typeface="Optima" panose="02000503060000020004" pitchFamily="2" charset="0"/>
            </a:endParaRPr>
          </a:p>
          <a:p>
            <a:pPr>
              <a:spcBef>
                <a:spcPct val="0"/>
              </a:spcBef>
              <a:buFontTx/>
              <a:buNone/>
            </a:pPr>
            <a:r>
              <a:rPr lang="en-US" altLang="en-US" sz="2000" i="1">
                <a:solidFill>
                  <a:srgbClr val="000000"/>
                </a:solidFill>
                <a:latin typeface="Optima" panose="02000503060000020004" pitchFamily="2" charset="0"/>
              </a:rPr>
              <a:t>Examples:</a:t>
            </a: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Harris, Charles “</a:t>
            </a:r>
            <a:r>
              <a:rPr lang="en-US" altLang="ja-JP" sz="2000">
                <a:solidFill>
                  <a:srgbClr val="5577AE"/>
                </a:solidFill>
                <a:latin typeface="Optima" panose="02000503060000020004" pitchFamily="2" charset="0"/>
              </a:rPr>
              <a:t>Teenie.</a:t>
            </a:r>
            <a:r>
              <a:rPr lang="en-US" altLang="en-US" sz="2000">
                <a:solidFill>
                  <a:srgbClr val="5577AE"/>
                </a:solidFill>
                <a:latin typeface="Optima" panose="02000503060000020004" pitchFamily="2" charset="0"/>
              </a:rPr>
              <a:t>”</a:t>
            </a:r>
            <a:r>
              <a:rPr lang="en-US" altLang="ja-JP" sz="2000">
                <a:solidFill>
                  <a:srgbClr val="5577AE"/>
                </a:solidFill>
                <a:latin typeface="Optima" panose="02000503060000020004" pitchFamily="2" charset="0"/>
              </a:rPr>
              <a:t> </a:t>
            </a:r>
            <a:r>
              <a:rPr lang="en-US" altLang="ja-JP" sz="2000" i="1">
                <a:solidFill>
                  <a:srgbClr val="5577AE"/>
                </a:solidFill>
                <a:latin typeface="Optima" panose="02000503060000020004" pitchFamily="2" charset="0"/>
              </a:rPr>
              <a:t>Woman in a Paisley Shirt behind Counter in  </a:t>
            </a:r>
          </a:p>
          <a:p>
            <a:pPr>
              <a:spcBef>
                <a:spcPct val="0"/>
              </a:spcBef>
              <a:buFontTx/>
              <a:buNone/>
            </a:pPr>
            <a:r>
              <a:rPr lang="en-US" altLang="en-US" sz="2000" i="1">
                <a:solidFill>
                  <a:srgbClr val="5577AE"/>
                </a:solidFill>
                <a:latin typeface="Optima" panose="02000503060000020004" pitchFamily="2" charset="0"/>
              </a:rPr>
              <a:t>	Record Store</a:t>
            </a:r>
            <a:r>
              <a:rPr lang="en-US" altLang="en-US" sz="2000">
                <a:solidFill>
                  <a:srgbClr val="5577AE"/>
                </a:solidFill>
                <a:latin typeface="Optima" panose="02000503060000020004" pitchFamily="2" charset="0"/>
              </a:rPr>
              <a:t>. </a:t>
            </a:r>
            <a:r>
              <a:rPr lang="en-US" altLang="en-US" sz="2000" i="1">
                <a:solidFill>
                  <a:srgbClr val="5577AE"/>
                </a:solidFill>
                <a:latin typeface="Optima" panose="02000503060000020004" pitchFamily="2" charset="0"/>
              </a:rPr>
              <a:t>Teenie Harris Archive</a:t>
            </a:r>
            <a:r>
              <a:rPr lang="en-US" altLang="en-US" sz="2000">
                <a:solidFill>
                  <a:srgbClr val="5577AE"/>
                </a:solidFill>
                <a:latin typeface="Optima" panose="02000503060000020004" pitchFamily="2" charset="0"/>
              </a:rPr>
              <a:t>, Carnegie Museum of Art, 	Pittsburgh, teenie.cmoa.org/interactive/index.html#date08.</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Jacobs, Alan. </a:t>
            </a:r>
            <a:r>
              <a:rPr lang="en-US" altLang="en-US" sz="2000" i="1">
                <a:solidFill>
                  <a:srgbClr val="5577AE"/>
                </a:solidFill>
                <a:latin typeface="Optima" panose="02000503060000020004" pitchFamily="2" charset="0"/>
              </a:rPr>
              <a:t>The Pleasures of Reading in an Age of Distraction.</a:t>
            </a:r>
            <a:r>
              <a:rPr lang="en-US" altLang="en-US" sz="2000">
                <a:solidFill>
                  <a:srgbClr val="5577AE"/>
                </a:solidFill>
                <a:latin typeface="Optima" panose="02000503060000020004" pitchFamily="2" charset="0"/>
              </a:rPr>
              <a:t> Oxford </a:t>
            </a:r>
          </a:p>
          <a:p>
            <a:pPr>
              <a:spcBef>
                <a:spcPct val="0"/>
              </a:spcBef>
              <a:buFontTx/>
              <a:buNone/>
            </a:pPr>
            <a:r>
              <a:rPr lang="en-US" altLang="en-US" sz="2000">
                <a:solidFill>
                  <a:srgbClr val="5577AE"/>
                </a:solidFill>
                <a:latin typeface="Optima" panose="02000503060000020004" pitchFamily="2" charset="0"/>
              </a:rPr>
              <a:t>	UP, 2011.</a:t>
            </a:r>
          </a:p>
          <a:p>
            <a:pPr>
              <a:spcBef>
                <a:spcPct val="0"/>
              </a:spcBef>
              <a:buFontTx/>
              <a:buNone/>
            </a:pPr>
            <a:r>
              <a:rPr lang="en-US" altLang="en-US" sz="2000">
                <a:solidFill>
                  <a:srgbClr val="5577AE"/>
                </a:solidFill>
                <a:latin typeface="Optima" panose="02000503060000020004" pitchFamily="2" charset="0"/>
              </a:rPr>
              <a:t> </a:t>
            </a:r>
          </a:p>
          <a:p>
            <a:pPr>
              <a:spcBef>
                <a:spcPct val="0"/>
              </a:spcBef>
              <a:buFontTx/>
              <a:buNone/>
            </a:pPr>
            <a:r>
              <a:rPr lang="en-US" altLang="en-US" sz="2000">
                <a:solidFill>
                  <a:srgbClr val="5577AE"/>
                </a:solidFill>
                <a:latin typeface="Optima" panose="02000503060000020004" pitchFamily="2" charset="0"/>
              </a:rPr>
              <a:t>Kuzui, Fran Rubel, director.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Twentieth Century </a:t>
            </a:r>
          </a:p>
          <a:p>
            <a:pPr>
              <a:spcBef>
                <a:spcPct val="0"/>
              </a:spcBef>
              <a:buFontTx/>
              <a:buNone/>
            </a:pPr>
            <a:r>
              <a:rPr lang="en-US" altLang="en-US" sz="2000">
                <a:solidFill>
                  <a:srgbClr val="5577AE"/>
                </a:solidFill>
                <a:latin typeface="Optima" panose="02000503060000020004" pitchFamily="2" charset="0"/>
              </a:rPr>
              <a:t>	Fox, 1992.</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89090" name="Group 8">
            <a:extLst>
              <a:ext uri="{FF2B5EF4-FFF2-40B4-BE49-F238E27FC236}">
                <a16:creationId xmlns:a16="http://schemas.microsoft.com/office/drawing/2014/main" xmlns=""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xmlns=""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xmlns=""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xmlns=""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xmlns="" id="{BECAE5C6-44C3-B64A-8DC5-6F0147B2EB42}"/>
              </a:ext>
            </a:extLst>
          </p:cNvPr>
          <p:cNvSpPr txBox="1">
            <a:spLocks noChangeArrowheads="1"/>
          </p:cNvSpPr>
          <p:nvPr/>
        </p:nvSpPr>
        <p:spPr bwMode="auto">
          <a:xfrm>
            <a:off x="520700" y="2022475"/>
            <a:ext cx="8102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Publication date,</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b="1">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Belton, John. “Painting by the Numbers: The Digital Intermediate.” </a:t>
            </a:r>
            <a:r>
              <a:rPr lang="en-US" altLang="en-US" sz="2000" i="1">
                <a:solidFill>
                  <a:srgbClr val="5577AE"/>
                </a:solidFill>
                <a:latin typeface="Optima" panose="02000503060000020004" pitchFamily="2" charset="0"/>
              </a:rPr>
              <a:t>Film </a:t>
            </a:r>
          </a:p>
          <a:p>
            <a:pPr eaLnBrk="1" hangingPunct="1">
              <a:spcBef>
                <a:spcPct val="0"/>
              </a:spcBef>
              <a:buFontTx/>
              <a:buNone/>
            </a:pPr>
            <a:r>
              <a:rPr lang="en-US" altLang="en-US" sz="2000" i="1">
                <a:solidFill>
                  <a:srgbClr val="5577AE"/>
                </a:solidFill>
                <a:latin typeface="Optima" panose="02000503060000020004" pitchFamily="2" charset="0"/>
              </a:rPr>
              <a:t>	Quarterly</a:t>
            </a:r>
            <a:r>
              <a:rPr lang="en-US" altLang="en-US" sz="2000">
                <a:solidFill>
                  <a:srgbClr val="5577AE"/>
                </a:solidFill>
                <a:latin typeface="Optima" panose="02000503060000020004" pitchFamily="2" charset="0"/>
              </a:rPr>
              <a:t>, vol. 61, no. 3, Spring 2008, pp. 58-65.</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“Hush.” </a:t>
            </a:r>
            <a:r>
              <a:rPr lang="en-US" altLang="en-US" sz="2000" i="1">
                <a:solidFill>
                  <a:srgbClr val="5577AE"/>
                </a:solidFill>
                <a:latin typeface="Optima" panose="02000503060000020004" pitchFamily="2" charset="0"/>
              </a:rPr>
              <a:t>Buffy the Vampire Slayer</a:t>
            </a:r>
            <a:r>
              <a:rPr lang="en-US" altLang="en-US" sz="2000">
                <a:solidFill>
                  <a:srgbClr val="5577AE"/>
                </a:solidFill>
                <a:latin typeface="Optima" panose="02000503060000020004" pitchFamily="2" charset="0"/>
              </a:rPr>
              <a:t>, created by Joss Whedon, performance </a:t>
            </a:r>
          </a:p>
          <a:p>
            <a:pPr eaLnBrk="1" hangingPunct="1">
              <a:spcBef>
                <a:spcPct val="0"/>
              </a:spcBef>
              <a:buFontTx/>
              <a:buNone/>
            </a:pPr>
            <a:r>
              <a:rPr lang="en-US" altLang="en-US" sz="2000">
                <a:solidFill>
                  <a:srgbClr val="5577AE"/>
                </a:solidFill>
                <a:latin typeface="Optima" panose="02000503060000020004" pitchFamily="2" charset="0"/>
              </a:rPr>
              <a:t>	by Sarah Michelle Gellar, season 4, Mutant Enemy, 1999.</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91138" name="Group 8">
            <a:extLst>
              <a:ext uri="{FF2B5EF4-FFF2-40B4-BE49-F238E27FC236}">
                <a16:creationId xmlns:a16="http://schemas.microsoft.com/office/drawing/2014/main" xmlns=""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xmlns=""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xmlns=""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xmlns=""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xmlns="" id="{F7969D78-DA0D-E84A-92AE-32AC9093D52E}"/>
              </a:ext>
            </a:extLst>
          </p:cNvPr>
          <p:cNvSpPr txBox="1">
            <a:spLocks noChangeArrowheads="1"/>
          </p:cNvSpPr>
          <p:nvPr/>
        </p:nvSpPr>
        <p:spPr bwMode="auto">
          <a:xfrm>
            <a:off x="520700" y="1876425"/>
            <a:ext cx="8102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Location,</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 as specific as possible in identifying a work’s location.</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Adiche, Chimamanda Ngozi. “On Monday of Last Week.” </a:t>
            </a:r>
            <a:r>
              <a:rPr lang="en-US" altLang="en-US" sz="2000" i="1">
                <a:solidFill>
                  <a:srgbClr val="5577AE"/>
                </a:solidFill>
                <a:latin typeface="Optima" panose="02000503060000020004" pitchFamily="2" charset="0"/>
              </a:rPr>
              <a:t>The Thing </a:t>
            </a:r>
          </a:p>
          <a:p>
            <a:pPr eaLnBrk="1" hangingPunct="1">
              <a:spcBef>
                <a:spcPct val="0"/>
              </a:spcBef>
              <a:buFontTx/>
              <a:buNone/>
            </a:pPr>
            <a:r>
              <a:rPr lang="en-US" altLang="en-US" sz="2000" i="1">
                <a:solidFill>
                  <a:srgbClr val="5577AE"/>
                </a:solidFill>
                <a:latin typeface="Optima" panose="02000503060000020004" pitchFamily="2" charset="0"/>
              </a:rPr>
              <a:t>	around Your Neck, </a:t>
            </a:r>
            <a:r>
              <a:rPr lang="en-US" altLang="en-US" sz="2000">
                <a:solidFill>
                  <a:srgbClr val="5577AE"/>
                </a:solidFill>
                <a:latin typeface="Optima" panose="02000503060000020004" pitchFamily="2" charset="0"/>
              </a:rPr>
              <a:t>Alfred A. Knopf, 2009, pp. 74-94.</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Deresiewicz, William. “The Death of the Artist—and the Birth of the 	Creative Entrepreneur.” </a:t>
            </a:r>
            <a:r>
              <a:rPr lang="en-US" altLang="en-US" sz="2000" i="1">
                <a:solidFill>
                  <a:srgbClr val="5577AE"/>
                </a:solidFill>
                <a:latin typeface="Optima" panose="02000503060000020004" pitchFamily="2" charset="0"/>
              </a:rPr>
              <a:t>The Atlantic</a:t>
            </a:r>
            <a:r>
              <a:rPr lang="en-US" altLang="en-US" sz="2000">
                <a:solidFill>
                  <a:srgbClr val="5577AE"/>
                </a:solidFill>
                <a:latin typeface="Optima" panose="02000503060000020004" pitchFamily="2" charset="0"/>
              </a:rPr>
              <a:t>, 28 Dec. 2014,   </a:t>
            </a:r>
          </a:p>
          <a:p>
            <a:pPr eaLnBrk="1" hangingPunct="1">
              <a:spcBef>
                <a:spcPct val="0"/>
              </a:spcBef>
              <a:buFontTx/>
              <a:buNone/>
            </a:pPr>
            <a:r>
              <a:rPr lang="en-US" altLang="en-US" sz="2000">
                <a:solidFill>
                  <a:srgbClr val="5577AE"/>
                </a:solidFill>
                <a:latin typeface="Optima" panose="02000503060000020004" pitchFamily="2" charset="0"/>
                <a:hlinkClick r:id="rId3"/>
              </a:rPr>
              <a:t>       www.theatlantic.com/magazine/archive/2015/01/the-death-of-the- </a:t>
            </a:r>
          </a:p>
          <a:p>
            <a:pPr eaLnBrk="1" hangingPunct="1">
              <a:spcBef>
                <a:spcPct val="0"/>
              </a:spcBef>
              <a:buFontTx/>
              <a:buNone/>
            </a:pPr>
            <a:r>
              <a:rPr lang="en-US" altLang="en-US" sz="2000">
                <a:solidFill>
                  <a:srgbClr val="5577AE"/>
                </a:solidFill>
                <a:latin typeface="Optima" panose="02000503060000020004" pitchFamily="2" charset="0"/>
                <a:hlinkClick r:id="rId3"/>
              </a:rPr>
              <a:t>       artist-and-the-birth-of-the-creative-entrepreneur/383497/</a:t>
            </a:r>
            <a:r>
              <a:rPr lang="en-US" altLang="en-US" sz="2000">
                <a:solidFill>
                  <a:srgbClr val="5577AE"/>
                </a:solidFill>
                <a:latin typeface="Optima" panose="02000503060000020004" pitchFamily="2" charset="0"/>
              </a:rPr>
              <a:t>.</a:t>
            </a:r>
          </a:p>
          <a:p>
            <a:pPr eaLnBrk="1" hangingPunct="1">
              <a:spcBef>
                <a:spcPct val="0"/>
              </a:spcBef>
              <a:buFontTx/>
              <a:buNone/>
            </a:pPr>
            <a:endParaRPr lang="en-US" altLang="en-US" sz="2000">
              <a:solidFill>
                <a:srgbClr val="5577AE"/>
              </a:solidFill>
              <a:latin typeface="Optima" panose="02000503060000020004" pitchFamily="2" charset="0"/>
            </a:endParaRPr>
          </a:p>
          <a:p>
            <a:pPr eaLnBrk="1" hangingPunct="1">
              <a:spcBef>
                <a:spcPct val="0"/>
              </a:spcBef>
              <a:buFontTx/>
              <a:buNone/>
            </a:pPr>
            <a:r>
              <a:rPr lang="en-US" altLang="en-US" sz="2000">
                <a:solidFill>
                  <a:srgbClr val="5577AE"/>
                </a:solidFill>
                <a:latin typeface="Optima" panose="02000503060000020004" pitchFamily="2" charset="0"/>
              </a:rPr>
              <a:t>Bearden, Romare. </a:t>
            </a:r>
            <a:r>
              <a:rPr lang="en-US" altLang="en-US" sz="2000" i="1">
                <a:solidFill>
                  <a:srgbClr val="5577AE"/>
                </a:solidFill>
                <a:latin typeface="Optima" panose="02000503060000020004" pitchFamily="2" charset="0"/>
              </a:rPr>
              <a:t>The Train</a:t>
            </a:r>
            <a:r>
              <a:rPr lang="en-US" altLang="en-US" sz="2000">
                <a:solidFill>
                  <a:srgbClr val="5577AE"/>
                </a:solidFill>
                <a:latin typeface="Optima" panose="02000503060000020004" pitchFamily="2" charset="0"/>
              </a:rPr>
              <a:t>. 1975, Museum of Modern Art, New York.</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r>
              <a:rPr lang="en-US" altLang="en-US" sz="2000"/>
              <a:t> </a:t>
            </a:r>
          </a:p>
          <a:p>
            <a:pPr eaLnBrk="1" hangingPunct="1">
              <a:spcBef>
                <a:spcPct val="0"/>
              </a:spcBef>
              <a:buFontTx/>
              <a:buNone/>
            </a:pPr>
            <a:endParaRPr lang="en-US" altLang="en-US" sz="2000" b="1">
              <a:latin typeface="Optima" panose="02000503060000020004" pitchFamily="2" charset="0"/>
            </a:endParaRPr>
          </a:p>
          <a:p>
            <a:pPr eaLnBrk="1" hangingPunct="1">
              <a:spcBef>
                <a:spcPct val="0"/>
              </a:spcBef>
              <a:buFontTx/>
              <a:buNone/>
            </a:pPr>
            <a:endParaRPr lang="en-US" altLang="en-US" sz="2000">
              <a:latin typeface="Optima" panose="02000503060000020004" pitchFamily="2" charset="0"/>
            </a:endParaRPr>
          </a:p>
          <a:p>
            <a:pPr eaLnBrk="1" hangingPunct="1">
              <a:spcBef>
                <a:spcPct val="0"/>
              </a:spcBef>
              <a:buFontTx/>
              <a:buNone/>
            </a:pPr>
            <a:endParaRPr lang="en-US" altLang="en-US" sz="1200">
              <a:latin typeface="Optima" panose="02000503060000020004" pitchFamily="2" charset="0"/>
            </a:endParaRPr>
          </a:p>
        </p:txBody>
      </p:sp>
      <p:grpSp>
        <p:nvGrpSpPr>
          <p:cNvPr id="93186" name="Group 8">
            <a:extLst>
              <a:ext uri="{FF2B5EF4-FFF2-40B4-BE49-F238E27FC236}">
                <a16:creationId xmlns:a16="http://schemas.microsoft.com/office/drawing/2014/main" xmlns=""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xmlns=""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xmlns="" id="{A8877C82-EC6A-3A4C-9122-08D29E5F01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xmlns=""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44F37D-C9D9-1F40-9E53-20AE38389ECC}"/>
              </a:ext>
            </a:extLst>
          </p:cNvPr>
          <p:cNvSpPr txBox="1"/>
          <p:nvPr/>
        </p:nvSpPr>
        <p:spPr>
          <a:xfrm>
            <a:off x="504825" y="2300288"/>
            <a:ext cx="7397750" cy="4524375"/>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8</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eaLnBrk="1" fontAlgn="auto" hangingPunct="1">
              <a:spcAft>
                <a:spcPts val="0"/>
              </a:spcAft>
              <a:defRPr/>
            </a:pPr>
            <a:endParaRPr lang="en-US" altLang="en-US" sz="2400" dirty="0">
              <a:latin typeface="Optima"/>
              <a:ea typeface="+mn-ea"/>
            </a:endParaRP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xmlns=""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xmlns=""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xmlns=""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xmlns=""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xmlns=""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xmlns=""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xmlns=""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xmlns=""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xmlns=""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xmlns=""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xmlns=""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“Under the Gun.” </a:t>
            </a:r>
            <a:r>
              <a:rPr lang="en-US" altLang="en-US" sz="2000" i="1" dirty="0">
                <a:solidFill>
                  <a:srgbClr val="5577AE"/>
                </a:solidFill>
                <a:latin typeface="Optima" panose="02000503060000020004" pitchFamily="2" charset="0"/>
              </a:rPr>
              <a:t>Pretty Little Liars</a:t>
            </a:r>
            <a:r>
              <a:rPr lang="en-US" altLang="en-US" sz="2000" dirty="0">
                <a:solidFill>
                  <a:srgbClr val="5577AE"/>
                </a:solidFill>
                <a:latin typeface="Optima" panose="02000503060000020004" pitchFamily="2" charset="0"/>
              </a:rPr>
              <a:t>, season 4, episode 6, ABC Family, 16 July 2013. </a:t>
            </a:r>
            <a:r>
              <a:rPr lang="en-US" altLang="en-US" sz="2000" i="1" dirty="0">
                <a:solidFill>
                  <a:srgbClr val="5577AE"/>
                </a:solidFill>
                <a:latin typeface="Optima" panose="02000503060000020004" pitchFamily="2" charset="0"/>
              </a:rPr>
              <a:t>Hulu</a:t>
            </a:r>
            <a:r>
              <a:rPr lang="en-US" altLang="en-US" sz="2000" dirty="0">
                <a:solidFill>
                  <a:srgbClr val="5577AE"/>
                </a:solidFill>
                <a:latin typeface="Optima" panose="02000503060000020004" pitchFamily="2" charset="0"/>
              </a:rPr>
              <a:t>, </a:t>
            </a:r>
            <a:r>
              <a:rPr lang="en-US" altLang="en-US" sz="2000" u="sng" dirty="0">
                <a:solidFill>
                  <a:srgbClr val="5577AE"/>
                </a:solidFill>
                <a:latin typeface="Optima" panose="02000503060000020004" pitchFamily="2" charset="0"/>
                <a:hlinkClick r:id="rId3"/>
              </a:rPr>
              <a:t>www.hulu.com/watch/511318</a:t>
            </a:r>
            <a:r>
              <a:rPr lang="en-US" altLang="en-US" sz="2000" dirty="0">
                <a:solidFill>
                  <a:srgbClr val="5577AE"/>
                </a:solidFill>
                <a:latin typeface="Optima" panose="02000503060000020004" pitchFamily="2" charset="0"/>
              </a:rPr>
              <a:t>.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xmlns=""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xmlns=""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xmlns="" id="{63DBD84B-0E11-DE47-BDC3-EF42D3FE4E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xmlns=""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xmlns=""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xmlns=""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xmlns=""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xmlns=""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xmlns=""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xmlns=""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xmlns=""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xmlns=""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xmlns=""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dirty="0">
                <a:latin typeface="Book Antiqua"/>
                <a:ea typeface="+mn-ea"/>
                <a:cs typeface="Book Antiqua"/>
              </a:rPr>
              <a:t>The End</a:t>
            </a:r>
          </a:p>
        </p:txBody>
      </p:sp>
      <p:sp>
        <p:nvSpPr>
          <p:cNvPr id="101379" name="TextBox 8">
            <a:extLst>
              <a:ext uri="{FF2B5EF4-FFF2-40B4-BE49-F238E27FC236}">
                <a16:creationId xmlns:a16="http://schemas.microsoft.com/office/drawing/2014/main" xmlns=""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xmlns=""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(8</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xmlns=""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xmlns=""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xmlns=""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xmlns=""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xmlns=""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xmlns=""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xmlns=""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xmlns=""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xmlns=""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xmlns=""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xmlns=""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xmlns=""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xmlns=""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xmlns=""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xmlns=""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xmlns=""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21FB55F-2D0E-3B4E-AE3A-CA221FDE50A1}"/>
              </a:ext>
            </a:extLst>
          </p:cNvPr>
          <p:cNvSpPr txBox="1"/>
          <p:nvPr/>
        </p:nvSpPr>
        <p:spPr>
          <a:xfrm>
            <a:off x="944563" y="2311400"/>
            <a:ext cx="7254875" cy="3386138"/>
          </a:xfrm>
          <a:prstGeom prst="rect">
            <a:avLst/>
          </a:prstGeom>
          <a:noFill/>
        </p:spPr>
        <p:txBody>
          <a:bodyPr>
            <a:spAutoFit/>
          </a:bodyPr>
          <a:lstStyle/>
          <a:p>
            <a:pPr marL="342900" indent="-342900" eaLnBrk="1" fontAlgn="auto" hangingPunct="1">
              <a:lnSpc>
                <a:spcPct val="150000"/>
              </a:lnSpc>
              <a:spcBef>
                <a:spcPts val="0"/>
              </a:spcBef>
              <a:spcAft>
                <a:spcPts val="0"/>
              </a:spcAft>
              <a:defRPr/>
            </a:pPr>
            <a:r>
              <a:rPr lang="en-US" altLang="en-US" sz="2400" b="1" dirty="0">
                <a:latin typeface="Optima"/>
                <a:ea typeface="ヒラギノ角ゴ Pro W3" charset="-128"/>
              </a:rPr>
              <a:t>An MLA Style paper should:</a:t>
            </a:r>
            <a:endParaRPr lang="en-US" sz="2400" dirty="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Have a header with page numbers located in the upper right-hand corner</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Use italics for titles</a:t>
            </a:r>
          </a:p>
          <a:p>
            <a:pPr marL="236538" indent="-236538" eaLnBrk="1" fontAlgn="auto" hangingPunct="1">
              <a:lnSpc>
                <a:spcPct val="150000"/>
              </a:lnSpc>
              <a:spcBef>
                <a:spcPts val="0"/>
              </a:spcBef>
              <a:spcAft>
                <a:spcPts val="0"/>
              </a:spcAft>
              <a:buFont typeface="Arial" pitchFamily="34" charset="0"/>
              <a:buChar char="•"/>
              <a:defRPr/>
            </a:pPr>
            <a:r>
              <a:rPr lang="en-US" sz="2400" dirty="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xmlns=""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xmlns=""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xmlns=""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xmlns=""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xmlns="" id="{A90B7CB7-FB8D-1343-93AA-DB902F0F7B88}"/>
              </a:ext>
            </a:extLst>
          </p:cNvPr>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a:latin typeface="Optima" panose="02000503060000020004" pitchFamily="2" charset="0"/>
              </a:rPr>
              <a:t>Have </a:t>
            </a:r>
            <a:r>
              <a:rPr lang="en-US" altLang="en-US" sz="2000" b="1">
                <a:latin typeface="Optima" panose="02000503060000020004" pitchFamily="2" charset="0"/>
              </a:rPr>
              <a:t>no title page</a:t>
            </a:r>
          </a:p>
          <a:p>
            <a:pPr eaLnBrk="1" hangingPunct="1">
              <a:lnSpc>
                <a:spcPct val="150000"/>
              </a:lnSpc>
              <a:spcBef>
                <a:spcPct val="0"/>
              </a:spcBef>
            </a:pPr>
            <a:r>
              <a:rPr lang="en-US" altLang="en-US" sz="2000" b="1">
                <a:latin typeface="Optima" panose="02000503060000020004" pitchFamily="2" charset="0"/>
              </a:rPr>
              <a:t>Double space </a:t>
            </a:r>
            <a:r>
              <a:rPr lang="en-US" altLang="en-US" sz="2000">
                <a:latin typeface="Optima" panose="02000503060000020004" pitchFamily="2" charset="0"/>
              </a:rPr>
              <a:t>everything</a:t>
            </a:r>
          </a:p>
          <a:p>
            <a:pPr eaLnBrk="1" hangingPunct="1">
              <a:lnSpc>
                <a:spcPct val="150000"/>
              </a:lnSpc>
              <a:spcBef>
                <a:spcPct val="0"/>
              </a:spcBef>
            </a:pPr>
            <a:r>
              <a:rPr lang="en-US" altLang="en-US" sz="2000" b="1">
                <a:latin typeface="Optima" panose="02000503060000020004" pitchFamily="2" charset="0"/>
              </a:rPr>
              <a:t>List your name, your instructor's name, the course, and date </a:t>
            </a:r>
            <a:r>
              <a:rPr lang="en-US" altLang="en-US" sz="2000">
                <a:latin typeface="Optima" panose="02000503060000020004" pitchFamily="2" charset="0"/>
              </a:rPr>
              <a:t>in the </a:t>
            </a:r>
            <a:r>
              <a:rPr lang="en-US" altLang="en-US" sz="2000" b="1">
                <a:latin typeface="Optima" panose="02000503060000020004" pitchFamily="2" charset="0"/>
              </a:rPr>
              <a:t>upper left-hand corner</a:t>
            </a:r>
          </a:p>
          <a:p>
            <a:pPr eaLnBrk="1" hangingPunct="1">
              <a:lnSpc>
                <a:spcPct val="150000"/>
              </a:lnSpc>
              <a:spcBef>
                <a:spcPct val="0"/>
              </a:spcBef>
            </a:pPr>
            <a:r>
              <a:rPr lang="en-US" altLang="en-US" sz="2000" b="1">
                <a:latin typeface="Optima" panose="02000503060000020004" pitchFamily="2" charset="0"/>
              </a:rPr>
              <a:t>Center the paper title </a:t>
            </a:r>
            <a:r>
              <a:rPr lang="en-US" altLang="en-US" sz="200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a:latin typeface="Optima" panose="02000503060000020004" pitchFamily="2" charset="0"/>
              </a:rPr>
              <a:t>Create a header </a:t>
            </a:r>
            <a:r>
              <a:rPr lang="en-US" altLang="en-US" sz="2000">
                <a:latin typeface="Optima" panose="02000503060000020004" pitchFamily="2" charset="0"/>
              </a:rPr>
              <a:t>in the upper right corner at half inch from the top and one inch from the right of the page (list </a:t>
            </a:r>
            <a:r>
              <a:rPr lang="en-US" altLang="en-US" sz="2000" b="1">
                <a:latin typeface="Optima" panose="02000503060000020004" pitchFamily="2" charset="0"/>
              </a:rPr>
              <a:t>your last name and page number </a:t>
            </a:r>
            <a:r>
              <a:rPr lang="en-US" altLang="en-US" sz="2000">
                <a:latin typeface="Optima" panose="02000503060000020004" pitchFamily="2" charset="0"/>
              </a:rPr>
              <a:t>here)</a:t>
            </a:r>
          </a:p>
        </p:txBody>
      </p:sp>
      <p:grpSp>
        <p:nvGrpSpPr>
          <p:cNvPr id="31746" name="Group 8">
            <a:extLst>
              <a:ext uri="{FF2B5EF4-FFF2-40B4-BE49-F238E27FC236}">
                <a16:creationId xmlns:a16="http://schemas.microsoft.com/office/drawing/2014/main" xmlns=""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xmlns=""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xmlns=""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xmlns=""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2779</TotalTime>
  <Words>6207</Words>
  <Application>Microsoft Office PowerPoint</Application>
  <PresentationFormat>On-screen Show (4:3)</PresentationFormat>
  <Paragraphs>538</Paragraphs>
  <Slides>43</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53" baseType="lpstr">
      <vt:lpstr>ＭＳ Ｐゴシック</vt:lpstr>
      <vt:lpstr>Arial</vt:lpstr>
      <vt:lpstr>Book Antiqua</vt:lpstr>
      <vt:lpstr>Calibri</vt:lpstr>
      <vt:lpstr>ＭＳ 明朝</vt:lpstr>
      <vt:lpstr>Optima</vt:lpstr>
      <vt:lpstr>Verdana</vt:lpstr>
      <vt:lpstr>ヒラギノ角ゴ Pro W3</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Kathleen Chaplin</cp:lastModifiedBy>
  <cp:revision>166</cp:revision>
  <dcterms:created xsi:type="dcterms:W3CDTF">2014-01-02T02:56:53Z</dcterms:created>
  <dcterms:modified xsi:type="dcterms:W3CDTF">2019-04-02T15:16:33Z</dcterms:modified>
</cp:coreProperties>
</file>